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3" r:id="rId3"/>
    <p:sldId id="257" r:id="rId4"/>
    <p:sldId id="258" r:id="rId5"/>
    <p:sldId id="260" r:id="rId6"/>
    <p:sldId id="261" r:id="rId7"/>
    <p:sldId id="264" r:id="rId8"/>
    <p:sldId id="265" r:id="rId9"/>
    <p:sldId id="266" r:id="rId10"/>
    <p:sldId id="262" r:id="rId11"/>
    <p:sldId id="25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90" autoAdjust="0"/>
  </p:normalViewPr>
  <p:slideViewPr>
    <p:cSldViewPr>
      <p:cViewPr varScale="1">
        <p:scale>
          <a:sx n="56" d="100"/>
          <a:sy n="56" d="100"/>
        </p:scale>
        <p:origin x="1722"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a:t>Click to edit Master title style</a:t>
            </a:r>
          </a:p>
        </p:txBody>
      </p:sp>
      <p:sp>
        <p:nvSpPr>
          <p:cNvPr id="25" name="Subtitle 24"/>
          <p:cNvSpPr>
            <a:spLocks noGrp="1"/>
          </p:cNvSpPr>
          <p:nvPr>
            <p:ph type="subTitle" idx="1"/>
          </p:nvPr>
        </p:nvSpPr>
        <p:spPr>
          <a:xfrm>
            <a:off x="3354441" y="3539865"/>
            <a:ext cx="5114779"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9912AC87-390E-4CD9-9B8A-ED050474C323}" type="datetimeFigureOut">
              <a:rPr lang="en-US" smtClean="0"/>
              <a:pPr/>
              <a:t>1/20/2025</a:t>
            </a:fld>
            <a:endParaRPr lang="en-US"/>
          </a:p>
        </p:txBody>
      </p:sp>
      <p:sp>
        <p:nvSpPr>
          <p:cNvPr id="18" name="Footer Placeholder 17"/>
          <p:cNvSpPr>
            <a:spLocks noGrp="1"/>
          </p:cNvSpPr>
          <p:nvPr>
            <p:ph type="ftr" sz="quarter" idx="11"/>
          </p:nvPr>
        </p:nvSpPr>
        <p:spPr>
          <a:xfrm>
            <a:off x="2819401" y="6557946"/>
            <a:ext cx="2927723"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F35A7D0B-00E4-4E96-A628-CE350A1DBE5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912AC87-390E-4CD9-9B8A-ED050474C323}"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5A7D0B-00E4-4E96-A628-CE350A1DBE55}" type="slidenum">
              <a:rPr lang="en-US" smtClean="0"/>
              <a:pPr/>
              <a:t>‹#›</a:t>
            </a:fld>
            <a:endParaRPr lang="en-US"/>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7"/>
            <a:ext cx="1524000" cy="5851525"/>
          </a:xfrm>
        </p:spPr>
        <p:txBody>
          <a:bodyPr vert="eaVert" anchor="t"/>
          <a:lstStyle/>
          <a:p>
            <a:r>
              <a:rPr kumimoji="0" lang="en-US"/>
              <a:t>Click to edit Master title style</a:t>
            </a:r>
          </a:p>
        </p:txBody>
      </p:sp>
      <p:sp>
        <p:nvSpPr>
          <p:cNvPr id="3" name="Vertical Text Placeholder 2"/>
          <p:cNvSpPr>
            <a:spLocks noGrp="1"/>
          </p:cNvSpPr>
          <p:nvPr>
            <p:ph type="body" orient="vert" idx="1"/>
          </p:nvPr>
        </p:nvSpPr>
        <p:spPr>
          <a:xfrm>
            <a:off x="457200" y="274644"/>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9912AC87-390E-4CD9-9B8A-ED050474C323}" type="datetimeFigureOut">
              <a:rPr lang="en-US" smtClean="0"/>
              <a:pPr/>
              <a:t>1/20/2025</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F35A7D0B-00E4-4E96-A628-CE350A1DBE55}" type="slidenum">
              <a:rPr lang="en-US" smtClean="0"/>
              <a:pPr/>
              <a:t>‹#›</a:t>
            </a:fld>
            <a:endParaRPr lang="en-US"/>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912AC87-390E-4CD9-9B8A-ED050474C323}"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5A7D0B-00E4-4E96-A628-CE350A1DBE55}" type="slidenum">
              <a:rPr lang="en-US" smtClean="0"/>
              <a:pPr/>
              <a:t>‹#›</a:t>
            </a:fld>
            <a:endParaRPr lang="en-US"/>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8"/>
            <a:ext cx="6255488" cy="1362075"/>
          </a:xfrm>
        </p:spPr>
        <p:txBody>
          <a:bodyPr tIns="0" anchor="t"/>
          <a:lstStyle>
            <a:lvl1pPr algn="r">
              <a:buNone/>
              <a:defRPr sz="4200" b="1" cap="all"/>
            </a:lvl1pPr>
            <a:extLst/>
          </a:lstStyle>
          <a:p>
            <a:r>
              <a:rPr kumimoji="0" lang="en-US"/>
              <a:t>Click to edit Master title style</a:t>
            </a:r>
          </a:p>
        </p:txBody>
      </p:sp>
      <p:sp>
        <p:nvSpPr>
          <p:cNvPr id="3" name="Text Placeholder 2"/>
          <p:cNvSpPr>
            <a:spLocks noGrp="1"/>
          </p:cNvSpPr>
          <p:nvPr>
            <p:ph type="body" idx="1"/>
          </p:nvPr>
        </p:nvSpPr>
        <p:spPr>
          <a:xfrm>
            <a:off x="1066800" y="1905002"/>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4724239" y="6556810"/>
            <a:ext cx="2002464" cy="226902"/>
          </a:xfrm>
        </p:spPr>
        <p:txBody>
          <a:bodyPr bIns="0" anchor="b"/>
          <a:lstStyle>
            <a:lvl1pPr>
              <a:defRPr>
                <a:solidFill>
                  <a:schemeClr val="tx2"/>
                </a:solidFill>
              </a:defRPr>
            </a:lvl1pPr>
            <a:extLst/>
          </a:lstStyle>
          <a:p>
            <a:fld id="{9912AC87-390E-4CD9-9B8A-ED050474C323}" type="datetimeFigureOut">
              <a:rPr lang="en-US" smtClean="0"/>
              <a:pPr/>
              <a:t>1/20/2025</a:t>
            </a:fld>
            <a:endParaRPr lang="en-US"/>
          </a:p>
        </p:txBody>
      </p:sp>
      <p:sp>
        <p:nvSpPr>
          <p:cNvPr id="5" name="Footer Placeholder 4"/>
          <p:cNvSpPr>
            <a:spLocks noGrp="1"/>
          </p:cNvSpPr>
          <p:nvPr>
            <p:ph type="ftr" sz="quarter" idx="11"/>
          </p:nvPr>
        </p:nvSpPr>
        <p:spPr>
          <a:xfrm>
            <a:off x="1735359"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F35A7D0B-00E4-4E96-A628-CE350A1DBE5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2"/>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178808" y="1600202"/>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912AC87-390E-4CD9-9B8A-ED050474C323}"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5A7D0B-00E4-4E96-A628-CE350A1DBE55}" type="slidenum">
              <a:rPr lang="en-US" smtClean="0"/>
              <a:pPr/>
              <a:t>‹#›</a:t>
            </a:fld>
            <a:endParaRPr lang="en-US"/>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9912AC87-390E-4CD9-9B8A-ED050474C323}" type="datetimeFigureOut">
              <a:rPr lang="en-US" smtClean="0"/>
              <a:pPr/>
              <a:t>1/20/2025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5A7D0B-00E4-4E96-A628-CE350A1DBE55}" type="slidenum">
              <a:rPr lang="en-US" smtClean="0"/>
              <a:pPr/>
              <a:t>‹#›</a:t>
            </a:fld>
            <a:endParaRPr lang="en-US"/>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9912AC87-390E-4CD9-9B8A-ED050474C323}" type="datetimeFigureOut">
              <a:rPr lang="en-US" smtClean="0"/>
              <a:pPr/>
              <a:t>1/20/2025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5A7D0B-00E4-4E96-A628-CE350A1DBE55}" type="slidenum">
              <a:rPr lang="en-US" smtClean="0"/>
              <a:pPr/>
              <a:t>‹#›</a:t>
            </a:fld>
            <a:endParaRPr lang="en-US"/>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9912AC87-390E-4CD9-9B8A-ED050474C323}" type="datetimeFigureOut">
              <a:rPr lang="en-US" smtClean="0"/>
              <a:pPr/>
              <a:t>1/20/2025</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F35A7D0B-00E4-4E96-A628-CE350A1DBE55}" type="slidenum">
              <a:rPr lang="en-US" smtClean="0"/>
              <a:pPr/>
              <a:t>‹#›</a:t>
            </a:fld>
            <a:endParaRPr lang="en-US"/>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a:t>Click to edit Master title style</a:t>
            </a:r>
          </a:p>
        </p:txBody>
      </p:sp>
      <p:sp>
        <p:nvSpPr>
          <p:cNvPr id="3" name="Text Placeholder 2"/>
          <p:cNvSpPr>
            <a:spLocks noGrp="1"/>
          </p:cNvSpPr>
          <p:nvPr>
            <p:ph type="body" idx="2"/>
          </p:nvPr>
        </p:nvSpPr>
        <p:spPr>
          <a:xfrm>
            <a:off x="457200" y="1497417"/>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1"/>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912AC87-390E-4CD9-9B8A-ED050474C323}"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5A7D0B-00E4-4E96-A628-CE350A1DBE55}" type="slidenum">
              <a:rPr lang="en-US" smtClean="0"/>
              <a:pPr/>
              <a:t>‹#›</a:t>
            </a:fld>
            <a:endParaRPr lang="en-US"/>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71" y="1004670"/>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8" y="998818"/>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9"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a:t>Click to edit Master title style</a:t>
            </a:r>
            <a:endParaRPr kumimoji="0" lang="en-US" dirty="0"/>
          </a:p>
        </p:txBody>
      </p:sp>
      <p:sp>
        <p:nvSpPr>
          <p:cNvPr id="4" name="Text Placeholder 3"/>
          <p:cNvSpPr>
            <a:spLocks noGrp="1"/>
          </p:cNvSpPr>
          <p:nvPr>
            <p:ph type="body" sz="half" idx="2"/>
          </p:nvPr>
        </p:nvSpPr>
        <p:spPr>
          <a:xfrm>
            <a:off x="5389099"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a:t>Click to edit Master text styles</a:t>
            </a:r>
          </a:p>
        </p:txBody>
      </p:sp>
      <p:sp>
        <p:nvSpPr>
          <p:cNvPr id="5" name="Date Placeholder 4"/>
          <p:cNvSpPr>
            <a:spLocks noGrp="1"/>
          </p:cNvSpPr>
          <p:nvPr>
            <p:ph type="dt" sz="half" idx="10"/>
          </p:nvPr>
        </p:nvSpPr>
        <p:spPr/>
        <p:txBody>
          <a:bodyPr/>
          <a:lstStyle/>
          <a:p>
            <a:fld id="{9912AC87-390E-4CD9-9B8A-ED050474C323}"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5A7D0B-00E4-4E96-A628-CE350A1DBE55}" type="slidenum">
              <a:rPr lang="en-US" smtClean="0"/>
              <a:pPr/>
              <a:t>‹#›</a:t>
            </a:fld>
            <a:endParaRPr lang="en-US"/>
          </a:p>
        </p:txBody>
      </p:sp>
      <p:sp>
        <p:nvSpPr>
          <p:cNvPr id="10" name="Picture Placeholder 9"/>
          <p:cNvSpPr>
            <a:spLocks noGrp="1"/>
          </p:cNvSpPr>
          <p:nvPr>
            <p:ph type="pic" idx="1"/>
          </p:nvPr>
        </p:nvSpPr>
        <p:spPr>
          <a:xfrm>
            <a:off x="663683"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a:t>Click to edit Master title style</a:t>
            </a:r>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9912AC87-390E-4CD9-9B8A-ED050474C323}" type="datetimeFigureOut">
              <a:rPr lang="en-US" smtClean="0"/>
              <a:pPr/>
              <a:t>1/20/2025</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F35A7D0B-00E4-4E96-A628-CE350A1DBE5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random/>
  </p:transition>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3.jpeg"/><Relationship Id="rId1" Type="http://schemas.openxmlformats.org/officeDocument/2006/relationships/slideLayout" Target="../slideLayouts/slideLayout7.xml"/><Relationship Id="rId4" Type="http://schemas.openxmlformats.org/officeDocument/2006/relationships/image" Target="../media/image14.jpeg"/></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Swadhita\Desktop\HR downloads\HRD\Org-Learning-Developement.jpg"/>
          <p:cNvPicPr>
            <a:picLocks noChangeAspect="1" noChangeArrowheads="1"/>
          </p:cNvPicPr>
          <p:nvPr/>
        </p:nvPicPr>
        <p:blipFill>
          <a:blip r:embed="rId2"/>
          <a:srcRect/>
          <a:stretch>
            <a:fillRect/>
          </a:stretch>
        </p:blipFill>
        <p:spPr bwMode="auto">
          <a:xfrm>
            <a:off x="0" y="2071678"/>
            <a:ext cx="9144000" cy="4786322"/>
          </a:xfrm>
          <a:prstGeom prst="rect">
            <a:avLst/>
          </a:prstGeom>
          <a:noFill/>
        </p:spPr>
      </p:pic>
      <p:sp>
        <p:nvSpPr>
          <p:cNvPr id="6" name="TextBox 5"/>
          <p:cNvSpPr txBox="1"/>
          <p:nvPr/>
        </p:nvSpPr>
        <p:spPr>
          <a:xfrm>
            <a:off x="0" y="0"/>
            <a:ext cx="9144000" cy="2185214"/>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endParaRPr lang="en-US" sz="32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a:p>
            <a:pPr algn="ctr"/>
            <a:r>
              <a:rPr lang="en-US" sz="40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imes New Roman" pitchFamily="18" charset="0"/>
                <a:cs typeface="Times New Roman" pitchFamily="18" charset="0"/>
              </a:rPr>
              <a:t>Developing HRD Strategies</a:t>
            </a:r>
          </a:p>
          <a:p>
            <a:endParaRPr lang="en-US" sz="32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a:p>
            <a:endParaRPr lang="en-US" sz="32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7" name="TextBox 6"/>
          <p:cNvSpPr txBox="1"/>
          <p:nvPr/>
        </p:nvSpPr>
        <p:spPr>
          <a:xfrm>
            <a:off x="6143638" y="5643579"/>
            <a:ext cx="3000364" cy="369332"/>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endParaRPr lang="en-US" dirty="0">
              <a:ln w="18415" cmpd="sng">
                <a:solidFill>
                  <a:srgbClr val="FFFFFF"/>
                </a:solidFill>
                <a:prstDash val="solid"/>
              </a:ln>
              <a:solidFill>
                <a:srgbClr val="C00000"/>
              </a:solidFill>
              <a:latin typeface="Baskerville Old Face" pitchFamily="18" charset="0"/>
              <a:cs typeface="Andalus" pitchFamily="18" charset="-78"/>
            </a:endParaRPr>
          </a:p>
        </p:txBody>
      </p:sp>
      <p:sp>
        <p:nvSpPr>
          <p:cNvPr id="3" name="TextBox 2">
            <a:extLst>
              <a:ext uri="{FF2B5EF4-FFF2-40B4-BE49-F238E27FC236}">
                <a16:creationId xmlns:a16="http://schemas.microsoft.com/office/drawing/2014/main" id="{DEEED35A-0ECA-4F7A-0D93-2A50928F7BDE}"/>
              </a:ext>
            </a:extLst>
          </p:cNvPr>
          <p:cNvSpPr txBox="1"/>
          <p:nvPr/>
        </p:nvSpPr>
        <p:spPr>
          <a:xfrm>
            <a:off x="1907704" y="5643579"/>
            <a:ext cx="4692770" cy="1200329"/>
          </a:xfrm>
          <a:prstGeom prst="rect">
            <a:avLst/>
          </a:prstGeom>
          <a:noFill/>
        </p:spPr>
        <p:txBody>
          <a:bodyPr wrap="square">
            <a:spAutoFit/>
          </a:bodyPr>
          <a:lstStyle/>
          <a:p>
            <a:pPr algn="ctr"/>
            <a:r>
              <a:rPr lang="en-US" sz="2400" dirty="0">
                <a:solidFill>
                  <a:srgbClr val="FF0000"/>
                </a:solidFill>
              </a:rPr>
              <a:t>Dr. </a:t>
            </a:r>
            <a:r>
              <a:rPr lang="en-US" sz="2400" dirty="0" err="1">
                <a:solidFill>
                  <a:srgbClr val="FF0000"/>
                </a:solidFill>
              </a:rPr>
              <a:t>Srinibash</a:t>
            </a:r>
            <a:r>
              <a:rPr lang="en-US" sz="2400" dirty="0">
                <a:solidFill>
                  <a:srgbClr val="FF0000"/>
                </a:solidFill>
              </a:rPr>
              <a:t> Dash</a:t>
            </a:r>
          </a:p>
          <a:p>
            <a:pPr algn="ctr"/>
            <a:r>
              <a:rPr lang="en-US" sz="2400" dirty="0">
                <a:solidFill>
                  <a:srgbClr val="FF0000"/>
                </a:solidFill>
              </a:rPr>
              <a:t>School of Management</a:t>
            </a:r>
          </a:p>
          <a:p>
            <a:pPr algn="ctr"/>
            <a:r>
              <a:rPr lang="en-US" sz="2400" dirty="0">
                <a:solidFill>
                  <a:srgbClr val="FF0000"/>
                </a:solidFill>
              </a:rPr>
              <a:t>GMU</a:t>
            </a:r>
            <a:endParaRPr lang="en-US" dirty="0">
              <a:solidFill>
                <a:srgbClr val="FF0000"/>
              </a:solidFill>
            </a:endParaRPr>
          </a:p>
        </p:txBody>
      </p:sp>
    </p:spTree>
  </p:cSld>
  <p:clrMapOvr>
    <a:masterClrMapping/>
  </p:clrMapOvr>
  <p:transition spd="slow">
    <p:newsfla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1500174"/>
            <a:ext cx="7000926" cy="3477875"/>
          </a:xfrm>
          <a:prstGeom prst="rect">
            <a:avLst/>
          </a:prstGeom>
        </p:spPr>
        <p:txBody>
          <a:bodyPr wrap="square">
            <a:spAutoFit/>
          </a:bodyPr>
          <a:lstStyle/>
          <a:p>
            <a:r>
              <a:rPr lang="en-US" sz="2000" dirty="0">
                <a:latin typeface="Times New Roman" pitchFamily="18" charset="0"/>
                <a:cs typeface="Times New Roman" pitchFamily="18" charset="0"/>
              </a:rPr>
              <a:t>The purpose of the Human Resources Development (HRD) Strategy is to provide a plan to ensure that people are equipped to participate fully in the work provided to them, to be able to find or create work, and to benefit fairly from it.</a:t>
            </a:r>
          </a:p>
          <a:p>
            <a:r>
              <a:rPr lang="en-US" sz="2000" dirty="0">
                <a:latin typeface="Times New Roman" pitchFamily="18" charset="0"/>
                <a:cs typeface="Times New Roman" pitchFamily="18" charset="0"/>
              </a:rPr>
              <a:t>                                   </a:t>
            </a:r>
          </a:p>
          <a:p>
            <a:r>
              <a:rPr lang="en-US" sz="2000" dirty="0">
                <a:latin typeface="Times New Roman" pitchFamily="18" charset="0"/>
                <a:cs typeface="Times New Roman" pitchFamily="18" charset="0"/>
              </a:rPr>
              <a:t>                                   Developing or framing HRD strategy is very important for an organization. It support an </a:t>
            </a:r>
            <a:r>
              <a:rPr lang="en-US" sz="2000" dirty="0" err="1">
                <a:latin typeface="Times New Roman" pitchFamily="18" charset="0"/>
                <a:cs typeface="Times New Roman" pitchFamily="18" charset="0"/>
              </a:rPr>
              <a:t>organisation</a:t>
            </a:r>
            <a:r>
              <a:rPr lang="en-US" sz="2000" dirty="0">
                <a:latin typeface="Times New Roman" pitchFamily="18" charset="0"/>
                <a:cs typeface="Times New Roman" pitchFamily="18" charset="0"/>
              </a:rPr>
              <a:t> to face the real challenges of </a:t>
            </a:r>
            <a:r>
              <a:rPr lang="en-US" sz="2000" dirty="0" err="1">
                <a:latin typeface="Times New Roman" pitchFamily="18" charset="0"/>
                <a:cs typeface="Times New Roman" pitchFamily="18" charset="0"/>
              </a:rPr>
              <a:t>globalisation</a:t>
            </a:r>
            <a:r>
              <a:rPr lang="en-US" sz="2000" dirty="0">
                <a:latin typeface="Times New Roman" pitchFamily="18" charset="0"/>
                <a:cs typeface="Times New Roman" pitchFamily="18" charset="0"/>
              </a:rPr>
              <a:t> and competition through development of requisite competencies of the Human resource of the organization.</a:t>
            </a:r>
          </a:p>
          <a:p>
            <a:endParaRPr lang="en-US" sz="2000" dirty="0">
              <a:latin typeface="Times New Roman" pitchFamily="18" charset="0"/>
              <a:cs typeface="Times New Roman" pitchFamily="18" charset="0"/>
            </a:endParaRPr>
          </a:p>
        </p:txBody>
      </p:sp>
      <p:sp>
        <p:nvSpPr>
          <p:cNvPr id="3" name="Rectangle 2"/>
          <p:cNvSpPr/>
          <p:nvPr/>
        </p:nvSpPr>
        <p:spPr>
          <a:xfrm>
            <a:off x="785786" y="142852"/>
            <a:ext cx="4507726" cy="1107996"/>
          </a:xfrm>
          <a:prstGeom prst="rect">
            <a:avLst/>
          </a:prstGeom>
        </p:spPr>
        <p:txBody>
          <a:bodyPr wrap="square">
            <a:spAutoFit/>
          </a:bodyPr>
          <a:lstStyle/>
          <a:p>
            <a:r>
              <a:rPr lang="en-US" sz="6600"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reflection blurRad="6350" stA="60000" endA="900" endPos="58000" dir="5400000" sy="-100000" algn="bl" rotWithShape="0"/>
                </a:effectLst>
                <a:latin typeface="Bella Donna" pitchFamily="66" charset="0"/>
                <a:cs typeface="Times New Roman" pitchFamily="18" charset="0"/>
              </a:rPr>
              <a:t>Conclusion</a:t>
            </a:r>
            <a:endParaRPr lang="en-US" sz="6600" dirty="0"/>
          </a:p>
        </p:txBody>
      </p:sp>
      <p:pic>
        <p:nvPicPr>
          <p:cNvPr id="1026" name="Picture 2" descr="C:\Users\Swadhita\Desktop\HR downloads\HRD\growth-investing-strategy.jpg"/>
          <p:cNvPicPr>
            <a:picLocks noChangeAspect="1" noChangeArrowheads="1"/>
          </p:cNvPicPr>
          <p:nvPr/>
        </p:nvPicPr>
        <p:blipFill>
          <a:blip r:embed="rId2"/>
          <a:srcRect/>
          <a:stretch>
            <a:fillRect/>
          </a:stretch>
        </p:blipFill>
        <p:spPr bwMode="auto">
          <a:xfrm>
            <a:off x="3500430" y="4408212"/>
            <a:ext cx="4572032" cy="2449788"/>
          </a:xfrm>
          <a:prstGeom prst="rect">
            <a:avLst/>
          </a:prstGeom>
          <a:noFill/>
        </p:spPr>
      </p:pic>
    </p:spTree>
  </p:cSld>
  <p:clrMapOvr>
    <a:masterClrMapping/>
  </p:clrMapOvr>
  <p:transition spd="med">
    <p:wheel spokes="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C:\Users\Swadhita\Desktop\ppt slides\duarte-background.jpg"/>
          <p:cNvPicPr>
            <a:picLocks noChangeAspect="1" noChangeArrowheads="1"/>
          </p:cNvPicPr>
          <p:nvPr/>
        </p:nvPicPr>
        <p:blipFill>
          <a:blip r:embed="rId2"/>
          <a:srcRect/>
          <a:stretch>
            <a:fillRect/>
          </a:stretch>
        </p:blipFill>
        <p:spPr bwMode="auto">
          <a:xfrm>
            <a:off x="0" y="0"/>
            <a:ext cx="9144000" cy="6867047"/>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pic>
        <p:nvPicPr>
          <p:cNvPr id="5" name="Picture 5"/>
          <p:cNvPicPr>
            <a:picLocks noChangeAspect="1" noChangeArrowheads="1"/>
          </p:cNvPicPr>
          <p:nvPr/>
        </p:nvPicPr>
        <p:blipFill>
          <a:blip r:embed="rId3"/>
          <a:srcRect/>
          <a:stretch>
            <a:fillRect/>
          </a:stretch>
        </p:blipFill>
        <p:spPr bwMode="auto">
          <a:xfrm>
            <a:off x="2214546" y="1500174"/>
            <a:ext cx="4714908" cy="3677035"/>
          </a:xfrm>
          <a:prstGeom prst="rect">
            <a:avLst/>
          </a:prstGeom>
          <a:ln w="34925" cap="sq" cmpd="thickThin">
            <a:noFill/>
            <a:prstDash val="solid"/>
            <a:miter lim="800000"/>
          </a:ln>
          <a:effectLst>
            <a:outerShdw blurRad="76200" dir="13500000" sy="23000" kx="1200000" algn="br" rotWithShape="0">
              <a:prstClr val="black">
                <a:alpha val="20000"/>
              </a:prstClr>
            </a:outerShdw>
            <a:reflection blurRad="6350" stA="50000" endA="300" endPos="55500" dist="50800" dir="5400000" sy="-100000" algn="bl" rotWithShape="0"/>
          </a:effectLst>
          <a:scene3d>
            <a:camera prst="perspectiveContrastingRightFacing"/>
            <a:lightRig rig="balanced" dir="t">
              <a:rot lat="0" lon="0" rev="8700000"/>
            </a:lightRig>
          </a:scene3d>
          <a:sp3d>
            <a:bevelT w="190500" h="38100"/>
          </a:sp3d>
        </p:spPr>
      </p:pic>
    </p:spTree>
  </p:cSld>
  <p:clrMapOvr>
    <a:masterClrMapping/>
  </p:clrMapOvr>
  <p:transition>
    <p:cover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Swadhita\Desktop\HR downloads\HRD\images.jpg"/>
          <p:cNvPicPr>
            <a:picLocks noChangeAspect="1" noChangeArrowheads="1"/>
          </p:cNvPicPr>
          <p:nvPr/>
        </p:nvPicPr>
        <p:blipFill>
          <a:blip r:embed="rId2"/>
          <a:srcRect/>
          <a:stretch>
            <a:fillRect/>
          </a:stretch>
        </p:blipFill>
        <p:spPr bwMode="auto">
          <a:xfrm>
            <a:off x="6572264" y="2"/>
            <a:ext cx="2571736" cy="2571743"/>
          </a:xfrm>
          <a:prstGeom prst="rect">
            <a:avLst/>
          </a:prstGeom>
          <a:noFill/>
        </p:spPr>
      </p:pic>
      <p:sp>
        <p:nvSpPr>
          <p:cNvPr id="3" name="Rectangle 2"/>
          <p:cNvSpPr/>
          <p:nvPr/>
        </p:nvSpPr>
        <p:spPr>
          <a:xfrm>
            <a:off x="1428728" y="285728"/>
            <a:ext cx="3786214" cy="707886"/>
          </a:xfrm>
          <a:prstGeom prst="rect">
            <a:avLst/>
          </a:prstGeom>
        </p:spPr>
        <p:txBody>
          <a:bodyPr wrap="square">
            <a:spAutoFit/>
          </a:bodyPr>
          <a:lstStyle/>
          <a:p>
            <a:pPr algn="ctr"/>
            <a:r>
              <a:rPr lang="en-US" sz="4000" b="1" u="sng" cap="all" dirty="0">
                <a:ln w="0"/>
                <a:blipFill>
                  <a:blip r:embed="rId3"/>
                  <a:tile tx="0" ty="0" sx="100000" sy="100000" flip="none" algn="tl"/>
                </a:blipFill>
                <a:effectLst>
                  <a:outerShdw blurRad="50800" dist="38100" dir="13500000" algn="br" rotWithShape="0">
                    <a:prstClr val="black">
                      <a:alpha val="40000"/>
                    </a:prstClr>
                  </a:outerShdw>
                  <a:reflection blurRad="6350" stA="50000" endA="300" endPos="50000" dist="29997" dir="5400000" sy="-100000" algn="bl" rotWithShape="0"/>
                </a:effectLst>
                <a:latin typeface="Broadway" pitchFamily="82" charset="0"/>
                <a:cs typeface="Times New Roman" pitchFamily="18" charset="0"/>
              </a:rPr>
              <a:t>Strategy</a:t>
            </a:r>
          </a:p>
        </p:txBody>
      </p:sp>
      <p:sp>
        <p:nvSpPr>
          <p:cNvPr id="4" name="TextBox 3"/>
          <p:cNvSpPr txBox="1"/>
          <p:nvPr/>
        </p:nvSpPr>
        <p:spPr>
          <a:xfrm>
            <a:off x="571472" y="1285860"/>
            <a:ext cx="5643602" cy="1477328"/>
          </a:xfrm>
          <a:prstGeom prst="rect">
            <a:avLst/>
          </a:prstGeom>
          <a:blipFill>
            <a:blip r:embed="rId4"/>
            <a:stretch>
              <a:fillRect/>
            </a:stretch>
          </a:blipFill>
          <a:ln>
            <a:noFill/>
          </a:ln>
          <a:effectLst>
            <a:outerShdw blurRad="44450" dist="27940" dir="5400000" algn="ctr">
              <a:srgbClr val="000000">
                <a:alpha val="32000"/>
              </a:srgbClr>
            </a:outerShdw>
            <a:reflection blurRad="6350" stA="52000" endA="300" endPos="35000" dir="5400000" sy="-100000" algn="bl" rotWithShape="0"/>
          </a:effectLst>
          <a:scene3d>
            <a:camera prst="orthographicFront">
              <a:rot lat="0" lon="0" rev="0"/>
            </a:camera>
            <a:lightRig rig="balanced" dir="t">
              <a:rot lat="0" lon="0" rev="8700000"/>
            </a:lightRig>
          </a:scene3d>
          <a:sp3d>
            <a:bevelT w="190500" h="38100"/>
          </a:sp3d>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en-US" dirty="0">
                <a:cs typeface="Times New Roman" pitchFamily="18" charset="0"/>
              </a:rPr>
              <a:t>Strategy is the direction and scope of an organization over long term, matching its resources to its changing environment and in particular  its markets, customers or clients, so as to meet stakeholders’ expectations</a:t>
            </a:r>
            <a:r>
              <a:rPr lang="en-US" dirty="0"/>
              <a:t>.</a:t>
            </a:r>
          </a:p>
        </p:txBody>
      </p:sp>
      <p:sp>
        <p:nvSpPr>
          <p:cNvPr id="5" name="TextBox 4"/>
          <p:cNvSpPr txBox="1"/>
          <p:nvPr/>
        </p:nvSpPr>
        <p:spPr>
          <a:xfrm>
            <a:off x="571472" y="3357562"/>
            <a:ext cx="7358114" cy="3277820"/>
          </a:xfrm>
          <a:prstGeom prst="rect">
            <a:avLst/>
          </a:prstGeom>
          <a:blipFill>
            <a:blip r:embed="rId5"/>
            <a:stretch>
              <a:fillRect/>
            </a:stretch>
          </a:blipFill>
          <a:ln>
            <a:noFill/>
          </a:ln>
          <a:effectLst>
            <a:outerShdw blurRad="76200" dir="13500000" sy="23000" kx="1200000" algn="br" rotWithShape="0">
              <a:prstClr val="black">
                <a:alpha val="20000"/>
              </a:prst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n-US" b="1" dirty="0">
                <a:solidFill>
                  <a:schemeClr val="bg1"/>
                </a:solidFill>
              </a:rPr>
              <a:t>Strategy is primarily concerned with :</a:t>
            </a:r>
          </a:p>
          <a:p>
            <a:pPr>
              <a:lnSpc>
                <a:spcPct val="150000"/>
              </a:lnSpc>
              <a:buFontTx/>
              <a:buChar char="-"/>
            </a:pPr>
            <a:r>
              <a:rPr lang="en-US" b="1" dirty="0">
                <a:solidFill>
                  <a:schemeClr val="bg1"/>
                </a:solidFill>
              </a:rPr>
              <a:t>The scope of organization’s activities</a:t>
            </a:r>
          </a:p>
          <a:p>
            <a:pPr>
              <a:lnSpc>
                <a:spcPct val="150000"/>
              </a:lnSpc>
              <a:buFontTx/>
              <a:buChar char="-"/>
            </a:pPr>
            <a:r>
              <a:rPr lang="en-US" b="1" dirty="0">
                <a:solidFill>
                  <a:schemeClr val="bg1"/>
                </a:solidFill>
              </a:rPr>
              <a:t> Matching the activities of an organization to that environment in          which it operates.</a:t>
            </a:r>
          </a:p>
          <a:p>
            <a:pPr>
              <a:lnSpc>
                <a:spcPct val="150000"/>
              </a:lnSpc>
              <a:buFontTx/>
              <a:buChar char="-"/>
            </a:pPr>
            <a:r>
              <a:rPr lang="en-US" b="1" dirty="0">
                <a:solidFill>
                  <a:schemeClr val="bg1"/>
                </a:solidFill>
              </a:rPr>
              <a:t> Concerns with resource implication.</a:t>
            </a:r>
          </a:p>
          <a:p>
            <a:pPr>
              <a:lnSpc>
                <a:spcPct val="150000"/>
              </a:lnSpc>
              <a:buFontTx/>
              <a:buChar char="-"/>
            </a:pPr>
            <a:r>
              <a:rPr lang="en-US" b="1" dirty="0">
                <a:solidFill>
                  <a:schemeClr val="bg1"/>
                </a:solidFill>
              </a:rPr>
              <a:t>Affects operational decision.</a:t>
            </a:r>
          </a:p>
          <a:p>
            <a:pPr>
              <a:lnSpc>
                <a:spcPct val="150000"/>
              </a:lnSpc>
              <a:buFontTx/>
              <a:buChar char="-"/>
            </a:pPr>
            <a:r>
              <a:rPr lang="en-US" b="1" dirty="0">
                <a:solidFill>
                  <a:schemeClr val="bg1"/>
                </a:solidFill>
              </a:rPr>
              <a:t>It is the long term direction, which is affected by the values and expectation of the stakeholders. </a:t>
            </a:r>
          </a:p>
        </p:txBody>
      </p:sp>
    </p:spTree>
  </p:cSld>
  <p:clrMapOvr>
    <a:masterClrMapping/>
  </p:clrMapOvr>
  <p:transition spd="med">
    <p:zoom dir="in"/>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71474" y="1071547"/>
            <a:ext cx="7286674" cy="1938992"/>
          </a:xfrm>
          <a:prstGeom prst="rect">
            <a:avLst/>
          </a:prstGeom>
          <a:noFill/>
        </p:spPr>
        <p:txBody>
          <a:bodyPr wrap="square" rtlCol="0">
            <a:spAutoFit/>
          </a:bodyPr>
          <a:lstStyle/>
          <a:p>
            <a:pPr>
              <a:buFont typeface="Wingdings" pitchFamily="2" charset="2"/>
              <a:buChar char="q"/>
            </a:pPr>
            <a:r>
              <a:rPr lang="en-US" sz="2000" dirty="0">
                <a:latin typeface="Times New Roman" pitchFamily="18" charset="0"/>
                <a:cs typeface="Times New Roman" pitchFamily="18" charset="0"/>
              </a:rPr>
              <a:t>HRD Strategy is  the pattern of decision concerning policies and practices associated with the HR system.</a:t>
            </a:r>
          </a:p>
          <a:p>
            <a:pPr>
              <a:buFont typeface="Wingdings" pitchFamily="2" charset="2"/>
              <a:buChar char="q"/>
            </a:pPr>
            <a:endParaRPr lang="en-US" sz="2000" dirty="0">
              <a:latin typeface="Times New Roman" pitchFamily="18" charset="0"/>
              <a:cs typeface="Times New Roman" pitchFamily="18" charset="0"/>
            </a:endParaRPr>
          </a:p>
          <a:p>
            <a:pPr>
              <a:buFont typeface="Wingdings" pitchFamily="2" charset="2"/>
              <a:buChar char="q"/>
            </a:pPr>
            <a:r>
              <a:rPr lang="en-US" sz="2000" dirty="0">
                <a:latin typeface="Times New Roman" pitchFamily="18" charset="0"/>
                <a:cs typeface="Times New Roman" pitchFamily="18" charset="0"/>
              </a:rPr>
              <a:t>HRD strategies primarily put emphasis on need based training and development functions with cost </a:t>
            </a:r>
            <a:r>
              <a:rPr lang="en-US" sz="2000" dirty="0" err="1">
                <a:latin typeface="Times New Roman" pitchFamily="18" charset="0"/>
                <a:cs typeface="Times New Roman" pitchFamily="18" charset="0"/>
              </a:rPr>
              <a:t>optimisation</a:t>
            </a:r>
            <a:r>
              <a:rPr lang="en-US" sz="2000" dirty="0">
                <a:latin typeface="Times New Roman" pitchFamily="18" charset="0"/>
                <a:cs typeface="Times New Roman" pitchFamily="18" charset="0"/>
              </a:rPr>
              <a:t>, so as to gain incremental effect on employees’ performance</a:t>
            </a:r>
            <a:r>
              <a:rPr lang="en-US" dirty="0">
                <a:latin typeface="Times New Roman" pitchFamily="18" charset="0"/>
                <a:cs typeface="Times New Roman" pitchFamily="18" charset="0"/>
              </a:rPr>
              <a:t>.</a:t>
            </a:r>
          </a:p>
        </p:txBody>
      </p:sp>
      <p:sp>
        <p:nvSpPr>
          <p:cNvPr id="6" name="Rectangle 5"/>
          <p:cNvSpPr/>
          <p:nvPr/>
        </p:nvSpPr>
        <p:spPr>
          <a:xfrm>
            <a:off x="571473" y="285730"/>
            <a:ext cx="5072099" cy="707886"/>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4000" u="sng"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50800" dist="38100" dir="13500000" algn="br" rotWithShape="0">
                    <a:prstClr val="black">
                      <a:alpha val="40000"/>
                    </a:prstClr>
                  </a:outerShdw>
                  <a:reflection blurRad="6350" stA="50000" endA="300" endPos="50000" dist="29997" dir="5400000" sy="-100000" algn="bl" rotWithShape="0"/>
                </a:effectLst>
                <a:latin typeface="Algerian" pitchFamily="82" charset="0"/>
                <a:cs typeface="Times New Roman" pitchFamily="18" charset="0"/>
              </a:rPr>
              <a:t>HRD Strategy</a:t>
            </a:r>
          </a:p>
        </p:txBody>
      </p:sp>
      <p:sp>
        <p:nvSpPr>
          <p:cNvPr id="10" name="Rectangle 9"/>
          <p:cNvSpPr/>
          <p:nvPr/>
        </p:nvSpPr>
        <p:spPr>
          <a:xfrm>
            <a:off x="500034" y="3143248"/>
            <a:ext cx="7572431" cy="769441"/>
          </a:xfrm>
          <a:prstGeom prst="rect">
            <a:avLst/>
          </a:prstGeom>
          <a:noFill/>
          <a:effectLst>
            <a:outerShdw blurRad="50800" dist="38100" dir="5400000" algn="t" rotWithShape="0">
              <a:prstClr val="black">
                <a:alpha val="40000"/>
              </a:prstClr>
            </a:outerShdw>
          </a:effectLst>
        </p:spPr>
        <p:txBody>
          <a:bodyPr wrap="square" lIns="91440" tIns="45720" rIns="91440" bIns="45720">
            <a:spAutoFit/>
          </a:bodyPr>
          <a:lstStyle/>
          <a:p>
            <a:r>
              <a:rPr lang="en-US" sz="4400"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reflection blurRad="6350" stA="60000" endA="900" endPos="58000" dir="5400000" sy="-100000" algn="bl" rotWithShape="0"/>
                </a:effectLst>
                <a:latin typeface="Bella Donna" pitchFamily="66" charset="0"/>
                <a:cs typeface="Times New Roman" pitchFamily="18" charset="0"/>
              </a:rPr>
              <a:t>Benefits of Strategic HRD to an </a:t>
            </a:r>
            <a:r>
              <a:rPr lang="en-US" sz="4400" u="sng"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reflection blurRad="6350" stA="60000" endA="900" endPos="58000" dir="5400000" sy="-100000" algn="bl" rotWithShape="0"/>
                </a:effectLst>
                <a:latin typeface="Bella Donna" pitchFamily="66" charset="0"/>
                <a:cs typeface="Times New Roman" pitchFamily="18" charset="0"/>
              </a:rPr>
              <a:t>Organisation</a:t>
            </a:r>
            <a:endParaRPr lang="en-US" sz="4400"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reflection blurRad="6350" stA="60000" endA="900" endPos="58000" dir="5400000" sy="-100000" algn="bl" rotWithShape="0"/>
              </a:effectLst>
              <a:latin typeface="Bella Donna" pitchFamily="66" charset="0"/>
              <a:cs typeface="Times New Roman" pitchFamily="18" charset="0"/>
            </a:endParaRPr>
          </a:p>
        </p:txBody>
      </p:sp>
      <p:graphicFrame>
        <p:nvGraphicFramePr>
          <p:cNvPr id="7" name="Table 6"/>
          <p:cNvGraphicFramePr>
            <a:graphicFrameLocks noGrp="1"/>
          </p:cNvGraphicFramePr>
          <p:nvPr/>
        </p:nvGraphicFramePr>
        <p:xfrm>
          <a:off x="500034" y="4143380"/>
          <a:ext cx="7358114" cy="2408874"/>
        </p:xfrm>
        <a:graphic>
          <a:graphicData uri="http://schemas.openxmlformats.org/drawingml/2006/table">
            <a:tbl>
              <a:tblPr firstRow="1" bandRow="1">
                <a:tableStyleId>{2D5ABB26-0587-4C30-8999-92F81FD0307C}</a:tableStyleId>
              </a:tblPr>
              <a:tblGrid>
                <a:gridCol w="2428892">
                  <a:extLst>
                    <a:ext uri="{9D8B030D-6E8A-4147-A177-3AD203B41FA5}">
                      <a16:colId xmlns:a16="http://schemas.microsoft.com/office/drawing/2014/main" val="20000"/>
                    </a:ext>
                  </a:extLst>
                </a:gridCol>
                <a:gridCol w="4929222">
                  <a:extLst>
                    <a:ext uri="{9D8B030D-6E8A-4147-A177-3AD203B41FA5}">
                      <a16:colId xmlns:a16="http://schemas.microsoft.com/office/drawing/2014/main" val="20001"/>
                    </a:ext>
                  </a:extLst>
                </a:gridCol>
              </a:tblGrid>
              <a:tr h="702588">
                <a:tc>
                  <a:txBody>
                    <a:bodyPr/>
                    <a:lstStyle/>
                    <a:p>
                      <a:r>
                        <a:rPr lang="en-US" dirty="0">
                          <a:latin typeface="Times New Roman" pitchFamily="18" charset="0"/>
                          <a:cs typeface="Times New Roman" pitchFamily="18" charset="0"/>
                        </a:rPr>
                        <a:t> Business Perspective:</a:t>
                      </a:r>
                    </a:p>
                  </a:txBody>
                  <a:tcPr/>
                </a:tc>
                <a:tc>
                  <a:txBody>
                    <a:bodyPr/>
                    <a:lstStyle/>
                    <a:p>
                      <a:r>
                        <a:rPr lang="en-US" dirty="0">
                          <a:latin typeface="Times New Roman" pitchFamily="18" charset="0"/>
                          <a:cs typeface="Times New Roman" pitchFamily="18" charset="0"/>
                        </a:rPr>
                        <a:t>Strategic HRD can focus on investment,</a:t>
                      </a:r>
                      <a:r>
                        <a:rPr lang="en-US" baseline="0" dirty="0">
                          <a:latin typeface="Times New Roman" pitchFamily="18" charset="0"/>
                          <a:cs typeface="Times New Roman" pitchFamily="18" charset="0"/>
                        </a:rPr>
                        <a:t> which adds the highest value to the organization</a:t>
                      </a:r>
                      <a:endParaRPr lang="en-US" dirty="0">
                        <a:latin typeface="Times New Roman" pitchFamily="18" charset="0"/>
                        <a:cs typeface="Times New Roman" pitchFamily="18" charset="0"/>
                      </a:endParaRPr>
                    </a:p>
                  </a:txBody>
                  <a:tcPr/>
                </a:tc>
                <a:extLst>
                  <a:ext uri="{0D108BD9-81ED-4DB2-BD59-A6C34878D82A}">
                    <a16:rowId xmlns:a16="http://schemas.microsoft.com/office/drawing/2014/main" val="10000"/>
                  </a:ext>
                </a:extLst>
              </a:tr>
              <a:tr h="702588">
                <a:tc>
                  <a:txBody>
                    <a:bodyPr/>
                    <a:lstStyle/>
                    <a:p>
                      <a:r>
                        <a:rPr lang="en-US" dirty="0">
                          <a:latin typeface="Times New Roman" pitchFamily="18" charset="0"/>
                          <a:cs typeface="Times New Roman" pitchFamily="18" charset="0"/>
                        </a:rPr>
                        <a:t>Value Perspective:</a:t>
                      </a:r>
                    </a:p>
                  </a:txBody>
                  <a:tcPr/>
                </a:tc>
                <a:tc>
                  <a:txBody>
                    <a:bodyPr/>
                    <a:lstStyle/>
                    <a:p>
                      <a:r>
                        <a:rPr lang="en-US" dirty="0">
                          <a:latin typeface="Times New Roman" pitchFamily="18" charset="0"/>
                          <a:cs typeface="Times New Roman" pitchFamily="18" charset="0"/>
                        </a:rPr>
                        <a:t>Strategic HRD can</a:t>
                      </a:r>
                      <a:r>
                        <a:rPr lang="en-US" baseline="0" dirty="0">
                          <a:latin typeface="Times New Roman" pitchFamily="18" charset="0"/>
                          <a:cs typeface="Times New Roman" pitchFamily="18" charset="0"/>
                        </a:rPr>
                        <a:t> </a:t>
                      </a:r>
                      <a:r>
                        <a:rPr lang="en-US" baseline="0" dirty="0" err="1">
                          <a:latin typeface="Times New Roman" pitchFamily="18" charset="0"/>
                          <a:cs typeface="Times New Roman" pitchFamily="18" charset="0"/>
                        </a:rPr>
                        <a:t>optimise</a:t>
                      </a:r>
                      <a:r>
                        <a:rPr lang="en-US" baseline="0" dirty="0">
                          <a:latin typeface="Times New Roman" pitchFamily="18" charset="0"/>
                          <a:cs typeface="Times New Roman" pitchFamily="18" charset="0"/>
                        </a:rPr>
                        <a:t> the learning value for the organization</a:t>
                      </a:r>
                      <a:endParaRPr lang="en-US"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1003698">
                <a:tc>
                  <a:txBody>
                    <a:bodyPr/>
                    <a:lstStyle/>
                    <a:p>
                      <a:r>
                        <a:rPr lang="en-US" dirty="0">
                          <a:latin typeface="Times New Roman" pitchFamily="18" charset="0"/>
                          <a:cs typeface="Times New Roman" pitchFamily="18" charset="0"/>
                        </a:rPr>
                        <a:t>Synergy</a:t>
                      </a:r>
                      <a:r>
                        <a:rPr lang="en-US" baseline="0" dirty="0">
                          <a:latin typeface="Times New Roman" pitchFamily="18" charset="0"/>
                          <a:cs typeface="Times New Roman" pitchFamily="18" charset="0"/>
                        </a:rPr>
                        <a:t> Perspective:</a:t>
                      </a:r>
                      <a:endParaRPr lang="en-US" dirty="0">
                        <a:latin typeface="Times New Roman" pitchFamily="18" charset="0"/>
                        <a:cs typeface="Times New Roman" pitchFamily="18" charset="0"/>
                      </a:endParaRPr>
                    </a:p>
                  </a:txBody>
                  <a:tcPr/>
                </a:tc>
                <a:tc>
                  <a:txBody>
                    <a:bodyPr/>
                    <a:lstStyle/>
                    <a:p>
                      <a:r>
                        <a:rPr lang="en-US" dirty="0">
                          <a:latin typeface="Times New Roman" pitchFamily="18" charset="0"/>
                          <a:cs typeface="Times New Roman" pitchFamily="18" charset="0"/>
                        </a:rPr>
                        <a:t>Strategic HRD develops</a:t>
                      </a:r>
                      <a:r>
                        <a:rPr lang="en-US" baseline="0" dirty="0">
                          <a:latin typeface="Times New Roman" pitchFamily="18" charset="0"/>
                          <a:cs typeface="Times New Roman" pitchFamily="18" charset="0"/>
                        </a:rPr>
                        <a:t> learning culture in the organization, which ensures continuous capability development for the people</a:t>
                      </a:r>
                      <a:endParaRPr lang="en-US" dirty="0">
                        <a:latin typeface="Times New Roman" pitchFamily="18" charset="0"/>
                        <a:cs typeface="Times New Roman" pitchFamily="18" charset="0"/>
                      </a:endParaRPr>
                    </a:p>
                  </a:txBody>
                  <a:tcPr/>
                </a:tc>
                <a:extLst>
                  <a:ext uri="{0D108BD9-81ED-4DB2-BD59-A6C34878D82A}">
                    <a16:rowId xmlns:a16="http://schemas.microsoft.com/office/drawing/2014/main" val="10002"/>
                  </a:ext>
                </a:extLst>
              </a:tr>
            </a:tbl>
          </a:graphicData>
        </a:graphic>
      </p:graphicFrame>
    </p:spTree>
  </p:cSld>
  <p:clrMapOvr>
    <a:masterClrMapping/>
  </p:clrMapOvr>
  <p:transition spd="med">
    <p:circl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5" descr="C:\Users\Swadhita\Desktop\HR downloads\HRD\tumblr_lh3e7x2lAe1qdya3o.jpg"/>
          <p:cNvPicPr>
            <a:picLocks noChangeAspect="1" noChangeArrowheads="1"/>
          </p:cNvPicPr>
          <p:nvPr/>
        </p:nvPicPr>
        <p:blipFill>
          <a:blip r:embed="rId2"/>
          <a:srcRect/>
          <a:stretch>
            <a:fillRect/>
          </a:stretch>
        </p:blipFill>
        <p:spPr bwMode="auto">
          <a:xfrm>
            <a:off x="0" y="0"/>
            <a:ext cx="9144000" cy="6857999"/>
          </a:xfrm>
          <a:prstGeom prst="rect">
            <a:avLst/>
          </a:prstGeom>
          <a:noFill/>
          <a:ln>
            <a:noFill/>
          </a:ln>
          <a:effectLst/>
          <a:scene3d>
            <a:camera prst="orthographicFront">
              <a:rot lat="0" lon="0" rev="0"/>
            </a:camera>
            <a:lightRig rig="chilly" dir="t">
              <a:rot lat="0" lon="0" rev="18480000"/>
            </a:lightRig>
          </a:scene3d>
          <a:sp3d prstMaterial="clear">
            <a:bevelT h="63500"/>
          </a:sp3d>
        </p:spPr>
      </p:pic>
      <p:sp>
        <p:nvSpPr>
          <p:cNvPr id="4" name="TextBox 3"/>
          <p:cNvSpPr txBox="1"/>
          <p:nvPr/>
        </p:nvSpPr>
        <p:spPr>
          <a:xfrm>
            <a:off x="500034" y="3143248"/>
            <a:ext cx="7715307" cy="2345322"/>
          </a:xfrm>
          <a:prstGeom prst="rect">
            <a:avLst/>
          </a:prstGeom>
          <a:noFill/>
        </p:spPr>
        <p:txBody>
          <a:bodyPr wrap="square" rtlCol="0">
            <a:spAutoFit/>
          </a:bodyPr>
          <a:lstStyle/>
          <a:p>
            <a:pPr>
              <a:lnSpc>
                <a:spcPct val="150000"/>
              </a:lnSpc>
              <a:buBlip>
                <a:blip r:embed="rId3"/>
              </a:buBlip>
            </a:pPr>
            <a:r>
              <a:rPr lang="en-US" sz="2000" dirty="0"/>
              <a:t> </a:t>
            </a:r>
            <a:r>
              <a:rPr lang="en-US" sz="2000" dirty="0">
                <a:latin typeface="Times New Roman" pitchFamily="18" charset="0"/>
                <a:cs typeface="Times New Roman" pitchFamily="18" charset="0"/>
              </a:rPr>
              <a:t>To improve cost effectiveness for the learning and development functions for the organizations. </a:t>
            </a:r>
          </a:p>
          <a:p>
            <a:pPr>
              <a:lnSpc>
                <a:spcPct val="150000"/>
              </a:lnSpc>
              <a:buBlip>
                <a:blip r:embed="rId3"/>
              </a:buBlip>
            </a:pPr>
            <a:r>
              <a:rPr lang="en-US" sz="2000" dirty="0">
                <a:latin typeface="Times New Roman" pitchFamily="18" charset="0"/>
                <a:cs typeface="Times New Roman" pitchFamily="18" charset="0"/>
              </a:rPr>
              <a:t>  To create a culture of learning organizations.</a:t>
            </a:r>
          </a:p>
          <a:p>
            <a:pPr>
              <a:lnSpc>
                <a:spcPct val="150000"/>
              </a:lnSpc>
              <a:buBlip>
                <a:blip r:embed="rId3"/>
              </a:buBlip>
            </a:pPr>
            <a:r>
              <a:rPr lang="en-US" sz="2000" dirty="0">
                <a:latin typeface="Times New Roman" pitchFamily="18" charset="0"/>
                <a:cs typeface="Times New Roman" pitchFamily="18" charset="0"/>
              </a:rPr>
              <a:t> To build capabilities for the employees to take higher </a:t>
            </a:r>
            <a:r>
              <a:rPr lang="en-US" sz="2000" dirty="0" err="1">
                <a:latin typeface="Times New Roman" pitchFamily="18" charset="0"/>
                <a:cs typeface="Times New Roman" pitchFamily="18" charset="0"/>
              </a:rPr>
              <a:t>responsbilities</a:t>
            </a:r>
            <a:r>
              <a:rPr lang="en-US" sz="2000" dirty="0">
                <a:latin typeface="Times New Roman" pitchFamily="18" charset="0"/>
                <a:cs typeface="Times New Roman" pitchFamily="18" charset="0"/>
              </a:rPr>
              <a:t> for their own development.</a:t>
            </a:r>
          </a:p>
        </p:txBody>
      </p:sp>
      <p:sp>
        <p:nvSpPr>
          <p:cNvPr id="5" name="Rectangle 4"/>
          <p:cNvSpPr/>
          <p:nvPr/>
        </p:nvSpPr>
        <p:spPr>
          <a:xfrm>
            <a:off x="500034" y="5429264"/>
            <a:ext cx="7858180" cy="1015663"/>
          </a:xfrm>
          <a:prstGeom prst="rect">
            <a:avLst/>
          </a:prstGeom>
        </p:spPr>
        <p:txBody>
          <a:bodyPr wrap="square">
            <a:spAutoFit/>
          </a:bodyPr>
          <a:lstStyle/>
          <a:p>
            <a:pPr>
              <a:lnSpc>
                <a:spcPct val="150000"/>
              </a:lnSpc>
              <a:buBlip>
                <a:blip r:embed="rId3"/>
              </a:buBlip>
            </a:pPr>
            <a:r>
              <a:rPr lang="en-US" sz="2000" dirty="0">
                <a:latin typeface="Times New Roman" pitchFamily="18" charset="0"/>
                <a:cs typeface="Times New Roman" pitchFamily="18" charset="0"/>
              </a:rPr>
              <a:t> To understand and map the individual employees’ development needs with that of the organization.</a:t>
            </a:r>
          </a:p>
        </p:txBody>
      </p:sp>
      <p:sp>
        <p:nvSpPr>
          <p:cNvPr id="8" name="TextBox 7"/>
          <p:cNvSpPr txBox="1"/>
          <p:nvPr/>
        </p:nvSpPr>
        <p:spPr>
          <a:xfrm>
            <a:off x="500034" y="1643049"/>
            <a:ext cx="7643866" cy="1477328"/>
          </a:xfrm>
          <a:prstGeom prst="rect">
            <a:avLst/>
          </a:prstGeom>
          <a:noFill/>
        </p:spPr>
        <p:txBody>
          <a:bodyPr wrap="square" rtlCol="0">
            <a:spAutoFit/>
          </a:bodyPr>
          <a:lstStyle/>
          <a:p>
            <a:pPr>
              <a:lnSpc>
                <a:spcPct val="150000"/>
              </a:lnSpc>
              <a:buBlip>
                <a:blip r:embed="rId3"/>
              </a:buBlip>
            </a:pPr>
            <a:r>
              <a:rPr lang="en-US" sz="2000" dirty="0">
                <a:latin typeface="Times New Roman" pitchFamily="18" charset="0"/>
                <a:cs typeface="Times New Roman" pitchFamily="18" charset="0"/>
              </a:rPr>
              <a:t> To create strategic response to business challenges.</a:t>
            </a:r>
          </a:p>
          <a:p>
            <a:pPr>
              <a:lnSpc>
                <a:spcPct val="150000"/>
              </a:lnSpc>
              <a:buBlip>
                <a:blip r:embed="rId3"/>
              </a:buBlip>
            </a:pPr>
            <a:r>
              <a:rPr lang="en-US" sz="2000" dirty="0">
                <a:latin typeface="Times New Roman" pitchFamily="18" charset="0"/>
                <a:cs typeface="Times New Roman" pitchFamily="18" charset="0"/>
              </a:rPr>
              <a:t> To develop a knowledge base on international perspectives for the managers and executives.</a:t>
            </a:r>
          </a:p>
        </p:txBody>
      </p:sp>
      <p:sp>
        <p:nvSpPr>
          <p:cNvPr id="6" name="TextBox 5"/>
          <p:cNvSpPr txBox="1"/>
          <p:nvPr/>
        </p:nvSpPr>
        <p:spPr>
          <a:xfrm>
            <a:off x="428596" y="214290"/>
            <a:ext cx="7715304" cy="1055608"/>
          </a:xfrm>
          <a:prstGeom prst="flowChartAlternateProcess">
            <a:avLst/>
          </a:prstGeom>
          <a:blipFill>
            <a:blip r:embed="rId4"/>
            <a:tile tx="0" ty="0" sx="100000" sy="100000" flip="none" algn="tl"/>
          </a:blip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Some of the reasons for strategic focus to HRD functions are :</a:t>
            </a:r>
          </a:p>
        </p:txBody>
      </p:sp>
    </p:spTree>
  </p:cSld>
  <p:clrMapOvr>
    <a:masterClrMapping/>
  </p:clrMapOvr>
  <p:transition spd="med">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500034" y="642918"/>
            <a:ext cx="8957919" cy="584775"/>
          </a:xfrm>
          <a:prstGeom prst="rect">
            <a:avLst/>
          </a:prstGeom>
        </p:spPr>
        <p:txBody>
          <a:bodyPr wrap="square">
            <a:spAutoFit/>
          </a:bodyPr>
          <a:lstStyle/>
          <a:p>
            <a:r>
              <a:rPr lang="en-US" sz="3200" b="1" u="sng" cap="all" dirty="0">
                <a:ln w="0"/>
                <a:blipFill>
                  <a:blip r:embed="rId2"/>
                  <a:tile tx="0" ty="0" sx="100000" sy="100000" flip="none" algn="tl"/>
                </a:blipFill>
                <a:effectLst>
                  <a:outerShdw blurRad="50800" dist="38100" dir="13500000" algn="br" rotWithShape="0">
                    <a:prstClr val="black">
                      <a:alpha val="40000"/>
                    </a:prstClr>
                  </a:outerShdw>
                  <a:reflection blurRad="6350" stA="50000" endA="300" endPos="50000" dist="29997" dir="5400000" sy="-100000" algn="bl" rotWithShape="0"/>
                </a:effectLst>
                <a:latin typeface="Broadway" pitchFamily="82" charset="0"/>
                <a:cs typeface="Times New Roman" pitchFamily="18" charset="0"/>
              </a:rPr>
              <a:t>HRD STRATEGY FACTORS</a:t>
            </a:r>
            <a:endParaRPr lang="en-US" sz="3200" b="1" dirty="0"/>
          </a:p>
        </p:txBody>
      </p:sp>
      <p:sp>
        <p:nvSpPr>
          <p:cNvPr id="11" name="TextBox 10"/>
          <p:cNvSpPr txBox="1"/>
          <p:nvPr/>
        </p:nvSpPr>
        <p:spPr>
          <a:xfrm>
            <a:off x="642910" y="1571612"/>
            <a:ext cx="6929486" cy="3139321"/>
          </a:xfrm>
          <a:prstGeom prst="rect">
            <a:avLst/>
          </a:prstGeom>
          <a:noFill/>
        </p:spPr>
        <p:txBody>
          <a:bodyPr wrap="square" rtlCol="0">
            <a:spAutoFit/>
          </a:bodyPr>
          <a:lstStyle/>
          <a:p>
            <a:r>
              <a:rPr lang="en-US" dirty="0">
                <a:latin typeface="Times New Roman" pitchFamily="18" charset="0"/>
                <a:cs typeface="Times New Roman" pitchFamily="18" charset="0"/>
              </a:rPr>
              <a:t>Human Resource D </a:t>
            </a:r>
            <a:r>
              <a:rPr lang="en-US" dirty="0" err="1">
                <a:latin typeface="Times New Roman" pitchFamily="18" charset="0"/>
                <a:cs typeface="Times New Roman" pitchFamily="18" charset="0"/>
              </a:rPr>
              <a:t>evelopement</a:t>
            </a:r>
            <a:r>
              <a:rPr lang="en-US" dirty="0">
                <a:latin typeface="Times New Roman" pitchFamily="18" charset="0"/>
                <a:cs typeface="Times New Roman" pitchFamily="18" charset="0"/>
              </a:rPr>
              <a:t> strategy focuses on various factors which are helpful for the success of an organization like-</a:t>
            </a:r>
          </a:p>
          <a:p>
            <a:pPr>
              <a:lnSpc>
                <a:spcPct val="150000"/>
              </a:lnSpc>
              <a:buBlip>
                <a:blip r:embed="rId3"/>
              </a:buBlip>
            </a:pPr>
            <a:r>
              <a:rPr lang="en-US" dirty="0">
                <a:latin typeface="Times New Roman" pitchFamily="18" charset="0"/>
                <a:cs typeface="Times New Roman" pitchFamily="18" charset="0"/>
              </a:rPr>
              <a:t> Recruitment &amp; Selection</a:t>
            </a:r>
          </a:p>
          <a:p>
            <a:pPr>
              <a:lnSpc>
                <a:spcPct val="150000"/>
              </a:lnSpc>
              <a:buBlip>
                <a:blip r:embed="rId3"/>
              </a:buBlip>
            </a:pPr>
            <a:r>
              <a:rPr lang="en-US" dirty="0">
                <a:latin typeface="Times New Roman" pitchFamily="18" charset="0"/>
                <a:cs typeface="Times New Roman" pitchFamily="18" charset="0"/>
              </a:rPr>
              <a:t> Career development</a:t>
            </a:r>
          </a:p>
          <a:p>
            <a:pPr>
              <a:lnSpc>
                <a:spcPct val="150000"/>
              </a:lnSpc>
              <a:buBlip>
                <a:blip r:embed="rId3"/>
              </a:buBlip>
            </a:pPr>
            <a:r>
              <a:rPr lang="en-US" dirty="0">
                <a:latin typeface="Times New Roman" pitchFamily="18" charset="0"/>
                <a:cs typeface="Times New Roman" pitchFamily="18" charset="0"/>
              </a:rPr>
              <a:t> Performance Appraisal</a:t>
            </a:r>
          </a:p>
          <a:p>
            <a:pPr>
              <a:lnSpc>
                <a:spcPct val="150000"/>
              </a:lnSpc>
              <a:buBlip>
                <a:blip r:embed="rId3"/>
              </a:buBlip>
            </a:pPr>
            <a:r>
              <a:rPr lang="en-US" dirty="0">
                <a:latin typeface="Times New Roman" pitchFamily="18" charset="0"/>
                <a:cs typeface="Times New Roman" pitchFamily="18" charset="0"/>
              </a:rPr>
              <a:t> Training &amp; Development</a:t>
            </a:r>
          </a:p>
          <a:p>
            <a:pPr>
              <a:lnSpc>
                <a:spcPct val="150000"/>
              </a:lnSpc>
              <a:buBlip>
                <a:blip r:embed="rId3"/>
              </a:buBlip>
            </a:pPr>
            <a:r>
              <a:rPr lang="en-US" dirty="0">
                <a:latin typeface="Times New Roman" pitchFamily="18" charset="0"/>
                <a:cs typeface="Times New Roman" pitchFamily="18" charset="0"/>
              </a:rPr>
              <a:t> Compensation designing</a:t>
            </a:r>
          </a:p>
          <a:p>
            <a:pPr>
              <a:lnSpc>
                <a:spcPct val="150000"/>
              </a:lnSpc>
              <a:buBlip>
                <a:blip r:embed="rId3"/>
              </a:buBlip>
            </a:pPr>
            <a:r>
              <a:rPr lang="en-US" dirty="0">
                <a:latin typeface="Times New Roman" pitchFamily="18" charset="0"/>
                <a:cs typeface="Times New Roman" pitchFamily="18" charset="0"/>
              </a:rPr>
              <a:t> Human Resource Planning </a:t>
            </a:r>
          </a:p>
        </p:txBody>
      </p:sp>
      <p:pic>
        <p:nvPicPr>
          <p:cNvPr id="2050" name="Picture 2" descr="C:\Users\Swadhita\Desktop\HR downloads\HRD\HRD.jpg"/>
          <p:cNvPicPr>
            <a:picLocks noChangeAspect="1" noChangeArrowheads="1"/>
          </p:cNvPicPr>
          <p:nvPr/>
        </p:nvPicPr>
        <p:blipFill>
          <a:blip r:embed="rId4"/>
          <a:srcRect/>
          <a:stretch>
            <a:fillRect/>
          </a:stretch>
        </p:blipFill>
        <p:spPr bwMode="auto">
          <a:xfrm>
            <a:off x="4500562" y="2786058"/>
            <a:ext cx="4643438" cy="4071941"/>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ransition spd="med">
    <p:cover dir="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428604"/>
            <a:ext cx="7286676" cy="584775"/>
          </a:xfrm>
          <a:prstGeom prst="rect">
            <a:avLst/>
          </a:prstGeom>
        </p:spPr>
        <p:txBody>
          <a:bodyPr wrap="square">
            <a:spAutoFit/>
          </a:bodyPr>
          <a:lstStyle/>
          <a:p>
            <a:pPr marL="742950" indent="-742950" algn="ctr"/>
            <a:r>
              <a:rPr lang="en-US" sz="32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reflection blurRad="6350" stA="60000" endA="900" endPos="58000" dir="5400000" sy="-100000" algn="bl" rotWithShape="0"/>
                </a:effectLst>
                <a:latin typeface="Bell MT" pitchFamily="18" charset="0"/>
                <a:cs typeface="Times New Roman" pitchFamily="18" charset="0"/>
              </a:rPr>
              <a:t>Different  Levels Of  HRD Strategy</a:t>
            </a:r>
          </a:p>
        </p:txBody>
      </p:sp>
      <p:sp>
        <p:nvSpPr>
          <p:cNvPr id="3" name="TextBox 2"/>
          <p:cNvSpPr txBox="1"/>
          <p:nvPr/>
        </p:nvSpPr>
        <p:spPr>
          <a:xfrm>
            <a:off x="928662" y="1428736"/>
            <a:ext cx="4071966" cy="369332"/>
          </a:xfrm>
          <a:prstGeom prst="rect">
            <a:avLst/>
          </a:prstGeom>
          <a:noFill/>
        </p:spPr>
        <p:txBody>
          <a:bodyPr wrap="square" rtlCol="0">
            <a:spAutoFit/>
          </a:bodyPr>
          <a:lstStyle/>
          <a:p>
            <a:endParaRPr lang="en-US"/>
          </a:p>
        </p:txBody>
      </p:sp>
      <p:sp>
        <p:nvSpPr>
          <p:cNvPr id="5" name="TextBox 4"/>
          <p:cNvSpPr txBox="1"/>
          <p:nvPr/>
        </p:nvSpPr>
        <p:spPr>
          <a:xfrm>
            <a:off x="714348" y="1285861"/>
            <a:ext cx="7429552" cy="2893100"/>
          </a:xfrm>
          <a:prstGeom prst="rect">
            <a:avLst/>
          </a:prstGeom>
          <a:noFill/>
        </p:spPr>
        <p:txBody>
          <a:bodyPr wrap="square" rtlCol="0">
            <a:spAutoFit/>
          </a:bodyPr>
          <a:lstStyle/>
          <a:p>
            <a:pPr marL="342900" indent="-342900">
              <a:buFont typeface="+mj-lt"/>
              <a:buAutoNum type="arabicPeriod"/>
            </a:pPr>
            <a:r>
              <a:rPr lang="en-US" sz="2000" dirty="0">
                <a:blipFill>
                  <a:blip r:embed="rId2"/>
                  <a:stretch>
                    <a:fillRect/>
                  </a:stretch>
                </a:blipFill>
                <a:latin typeface="Algerian" pitchFamily="82" charset="0"/>
              </a:rPr>
              <a:t>Corporate Level:</a:t>
            </a:r>
          </a:p>
          <a:p>
            <a:r>
              <a:rPr lang="en-US" dirty="0">
                <a:latin typeface="Times New Roman" pitchFamily="18" charset="0"/>
                <a:cs typeface="Times New Roman" pitchFamily="18" charset="0"/>
              </a:rPr>
              <a:t>Corporate level is the highest level in  the organization.  It is influenced by mission of the organization.</a:t>
            </a:r>
          </a:p>
          <a:p>
            <a:r>
              <a:rPr lang="en-US" dirty="0">
                <a:latin typeface="Times New Roman" pitchFamily="18" charset="0"/>
                <a:cs typeface="Times New Roman" pitchFamily="18" charset="0"/>
              </a:rPr>
              <a:t>Corporate level HRD strategy focus on the following issues:</a:t>
            </a:r>
          </a:p>
          <a:p>
            <a:endParaRPr lang="en-US" dirty="0">
              <a:latin typeface="Times New Roman" pitchFamily="18" charset="0"/>
              <a:cs typeface="Times New Roman" pitchFamily="18" charset="0"/>
            </a:endParaRPr>
          </a:p>
          <a:p>
            <a:pPr>
              <a:buFont typeface="Wingdings" pitchFamily="2" charset="2"/>
              <a:buChar char="§"/>
            </a:pPr>
            <a:r>
              <a:rPr lang="en-US" dirty="0">
                <a:latin typeface="Times New Roman" pitchFamily="18" charset="0"/>
                <a:cs typeface="Times New Roman" pitchFamily="18" charset="0"/>
              </a:rPr>
              <a:t> It defines the overall HRD scope of an organization</a:t>
            </a:r>
          </a:p>
          <a:p>
            <a:pPr>
              <a:buFont typeface="Wingdings" pitchFamily="2" charset="2"/>
              <a:buChar char="§"/>
            </a:pPr>
            <a:r>
              <a:rPr lang="en-US" dirty="0">
                <a:latin typeface="Times New Roman" pitchFamily="18" charset="0"/>
                <a:cs typeface="Times New Roman" pitchFamily="18" charset="0"/>
              </a:rPr>
              <a:t>It defines how an organization runs its HRD activities in structural and financial terms.</a:t>
            </a:r>
          </a:p>
          <a:p>
            <a:pPr>
              <a:buFont typeface="Wingdings" pitchFamily="2" charset="2"/>
              <a:buChar char="§"/>
            </a:pPr>
            <a:r>
              <a:rPr lang="en-US" dirty="0">
                <a:latin typeface="Times New Roman" pitchFamily="18" charset="0"/>
                <a:cs typeface="Times New Roman" pitchFamily="18" charset="0"/>
              </a:rPr>
              <a:t>It ensures allocation of resources to different HRD activities of an organization.</a:t>
            </a:r>
          </a:p>
        </p:txBody>
      </p:sp>
      <p:sp>
        <p:nvSpPr>
          <p:cNvPr id="6" name="Rectangle 5"/>
          <p:cNvSpPr/>
          <p:nvPr/>
        </p:nvSpPr>
        <p:spPr>
          <a:xfrm>
            <a:off x="642910" y="4214818"/>
            <a:ext cx="4859440" cy="369332"/>
          </a:xfrm>
          <a:prstGeom prst="rect">
            <a:avLst/>
          </a:prstGeom>
        </p:spPr>
        <p:txBody>
          <a:bodyPr wrap="square">
            <a:spAutoFit/>
          </a:bodyPr>
          <a:lstStyle/>
          <a:p>
            <a:pPr marL="342900" indent="-342900"/>
            <a:r>
              <a:rPr lang="en-US" dirty="0">
                <a:blipFill>
                  <a:blip r:embed="rId2"/>
                  <a:stretch>
                    <a:fillRect/>
                  </a:stretch>
                </a:blipFill>
                <a:latin typeface="Algerian" pitchFamily="82" charset="0"/>
              </a:rPr>
              <a:t>2.  Competitive or Business strategy:</a:t>
            </a:r>
          </a:p>
        </p:txBody>
      </p:sp>
      <p:sp>
        <p:nvSpPr>
          <p:cNvPr id="7" name="TextBox 6"/>
          <p:cNvSpPr txBox="1"/>
          <p:nvPr/>
        </p:nvSpPr>
        <p:spPr>
          <a:xfrm>
            <a:off x="857224" y="4714884"/>
            <a:ext cx="7286676" cy="1754326"/>
          </a:xfrm>
          <a:prstGeom prst="rect">
            <a:avLst/>
          </a:prstGeom>
          <a:noFill/>
        </p:spPr>
        <p:txBody>
          <a:bodyPr wrap="square" rtlCol="0">
            <a:spAutoFit/>
          </a:bodyPr>
          <a:lstStyle/>
          <a:p>
            <a:r>
              <a:rPr lang="en-US" dirty="0">
                <a:latin typeface="Times New Roman" pitchFamily="18" charset="0"/>
                <a:cs typeface="Times New Roman" pitchFamily="18" charset="0"/>
              </a:rPr>
              <a:t>These strategies are adopted at the middle level in the organization, to strengthen their position in the market through capability development of human resources. It explains:</a:t>
            </a:r>
          </a:p>
          <a:p>
            <a:pPr>
              <a:buFont typeface="Arial" pitchFamily="34" charset="0"/>
              <a:buChar char="•"/>
            </a:pPr>
            <a:r>
              <a:rPr lang="en-US" dirty="0">
                <a:latin typeface="Times New Roman" pitchFamily="18" charset="0"/>
                <a:cs typeface="Times New Roman" pitchFamily="18" charset="0"/>
              </a:rPr>
              <a:t>How to develop critical skill sets, knowledge base or competencies needed in the employees  to keep pace with the changing requirements of the market?</a:t>
            </a:r>
          </a:p>
        </p:txBody>
      </p:sp>
    </p:spTree>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5" y="428604"/>
            <a:ext cx="6232172" cy="400110"/>
          </a:xfrm>
          <a:prstGeom prst="rect">
            <a:avLst/>
          </a:prstGeom>
        </p:spPr>
        <p:txBody>
          <a:bodyPr wrap="square">
            <a:spAutoFit/>
          </a:bodyPr>
          <a:lstStyle/>
          <a:p>
            <a:pPr marL="342900" indent="-342900"/>
            <a:r>
              <a:rPr lang="en-US" sz="2000" dirty="0">
                <a:blipFill>
                  <a:blip r:embed="rId2"/>
                  <a:stretch>
                    <a:fillRect/>
                  </a:stretch>
                </a:blipFill>
                <a:latin typeface="Algerian" pitchFamily="82" charset="0"/>
              </a:rPr>
              <a:t>3. Operational strategies</a:t>
            </a:r>
            <a:r>
              <a:rPr lang="en-US" dirty="0">
                <a:blipFill>
                  <a:blip r:embed="rId2"/>
                  <a:stretch>
                    <a:fillRect/>
                  </a:stretch>
                </a:blipFill>
                <a:latin typeface="Algerian" pitchFamily="82" charset="0"/>
              </a:rPr>
              <a:t>:</a:t>
            </a:r>
          </a:p>
        </p:txBody>
      </p:sp>
      <p:sp>
        <p:nvSpPr>
          <p:cNvPr id="4" name="TextBox 3"/>
          <p:cNvSpPr txBox="1"/>
          <p:nvPr/>
        </p:nvSpPr>
        <p:spPr>
          <a:xfrm>
            <a:off x="571472" y="928670"/>
            <a:ext cx="7286676" cy="1477328"/>
          </a:xfrm>
          <a:prstGeom prst="rect">
            <a:avLst/>
          </a:prstGeom>
          <a:noFill/>
        </p:spPr>
        <p:txBody>
          <a:bodyPr wrap="square" rtlCol="0">
            <a:spAutoFit/>
          </a:bodyPr>
          <a:lstStyle/>
          <a:p>
            <a:r>
              <a:rPr lang="en-US" dirty="0">
                <a:latin typeface="Times New Roman" pitchFamily="18" charset="0"/>
                <a:cs typeface="Times New Roman" pitchFamily="18" charset="0"/>
              </a:rPr>
              <a:t>This strategies are adopted at the functional level and the success at the operational level ultimately enables an organization to achieve corporate level strategy.</a:t>
            </a:r>
          </a:p>
          <a:p>
            <a:r>
              <a:rPr lang="en-US" dirty="0">
                <a:latin typeface="Times New Roman" pitchFamily="18" charset="0"/>
                <a:cs typeface="Times New Roman" pitchFamily="18" charset="0"/>
              </a:rPr>
              <a:t>At this level HRD strategies more focus on </a:t>
            </a:r>
            <a:r>
              <a:rPr lang="en-US" dirty="0" err="1">
                <a:latin typeface="Times New Roman" pitchFamily="18" charset="0"/>
                <a:cs typeface="Times New Roman" pitchFamily="18" charset="0"/>
              </a:rPr>
              <a:t>programme</a:t>
            </a:r>
            <a:r>
              <a:rPr lang="en-US" dirty="0">
                <a:latin typeface="Times New Roman" pitchFamily="18" charset="0"/>
                <a:cs typeface="Times New Roman" pitchFamily="18" charset="0"/>
              </a:rPr>
              <a:t> design and delivery, collecting feedback</a:t>
            </a:r>
            <a:r>
              <a:rPr lang="en-US">
                <a:latin typeface="Times New Roman" pitchFamily="18" charset="0"/>
                <a:cs typeface="Times New Roman" pitchFamily="18" charset="0"/>
              </a:rPr>
              <a:t>, analyzing </a:t>
            </a:r>
            <a:r>
              <a:rPr lang="en-US" dirty="0">
                <a:latin typeface="Times New Roman" pitchFamily="18" charset="0"/>
                <a:cs typeface="Times New Roman" pitchFamily="18" charset="0"/>
              </a:rPr>
              <a:t>the results etc.</a:t>
            </a:r>
          </a:p>
        </p:txBody>
      </p:sp>
      <p:pic>
        <p:nvPicPr>
          <p:cNvPr id="1027" name="Picture 3" descr="C:\Users\Swadhita\Desktop\HR downloads\HRD\Great-Hints-for-Using-Social-Media-Marketing-Strategy.jpg"/>
          <p:cNvPicPr>
            <a:picLocks noChangeAspect="1" noChangeArrowheads="1"/>
          </p:cNvPicPr>
          <p:nvPr/>
        </p:nvPicPr>
        <p:blipFill>
          <a:blip r:embed="rId3" cstate="print"/>
          <a:srcRect/>
          <a:stretch>
            <a:fillRect/>
          </a:stretch>
        </p:blipFill>
        <p:spPr bwMode="auto">
          <a:xfrm>
            <a:off x="1142976" y="2786058"/>
            <a:ext cx="5218296" cy="3714776"/>
          </a:xfrm>
          <a:prstGeom prst="rect">
            <a:avLst/>
          </a:prstGeom>
          <a:ln>
            <a:noFill/>
          </a:ln>
          <a:effectLst>
            <a:softEdge rad="112500"/>
          </a:effectLst>
        </p:spPr>
      </p:pic>
    </p:spTree>
  </p:cSld>
  <p:clrMapOvr>
    <a:masterClrMapping/>
  </p:clrMapOvr>
  <p:transition spd="med">
    <p:plus/>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Swadhita\Desktop\HR downloads\HRD\outsourcing-governance-organization-design.jpg"/>
          <p:cNvPicPr>
            <a:picLocks noChangeAspect="1" noChangeArrowheads="1"/>
          </p:cNvPicPr>
          <p:nvPr/>
        </p:nvPicPr>
        <p:blipFill>
          <a:blip r:embed="rId2"/>
          <a:srcRect/>
          <a:stretch>
            <a:fillRect/>
          </a:stretch>
        </p:blipFill>
        <p:spPr bwMode="auto">
          <a:xfrm>
            <a:off x="4071934" y="928670"/>
            <a:ext cx="3810000" cy="2857500"/>
          </a:xfrm>
          <a:prstGeom prst="rect">
            <a:avLst/>
          </a:prstGeom>
          <a:noFill/>
        </p:spPr>
      </p:pic>
      <p:sp>
        <p:nvSpPr>
          <p:cNvPr id="3" name="Rectangle 2"/>
          <p:cNvSpPr/>
          <p:nvPr/>
        </p:nvSpPr>
        <p:spPr>
          <a:xfrm>
            <a:off x="571472" y="142852"/>
            <a:ext cx="6824499" cy="584775"/>
          </a:xfrm>
          <a:prstGeom prst="rect">
            <a:avLst/>
          </a:prstGeom>
        </p:spPr>
        <p:txBody>
          <a:bodyPr wrap="square">
            <a:spAutoFit/>
          </a:bodyPr>
          <a:lstStyle/>
          <a:p>
            <a:r>
              <a:rPr lang="en-US" sz="3200" b="1" u="sng" cap="all" dirty="0">
                <a:ln w="0"/>
                <a:blipFill>
                  <a:blip r:embed="rId3"/>
                  <a:tile tx="0" ty="0" sx="100000" sy="100000" flip="none" algn="tl"/>
                </a:blipFill>
                <a:effectLst>
                  <a:outerShdw blurRad="50800" dist="38100" dir="13500000" algn="br" rotWithShape="0">
                    <a:prstClr val="black">
                      <a:alpha val="40000"/>
                    </a:prstClr>
                  </a:outerShdw>
                  <a:reflection blurRad="6350" stA="50000" endA="300" endPos="50000" dist="29997" dir="5400000" sy="-100000" algn="bl" rotWithShape="0"/>
                </a:effectLst>
                <a:latin typeface="Broadway" pitchFamily="82" charset="0"/>
                <a:cs typeface="Times New Roman" pitchFamily="18" charset="0"/>
              </a:rPr>
              <a:t>Framing  HRD STRATEGY</a:t>
            </a:r>
            <a:endParaRPr lang="en-US" sz="3200" b="1" dirty="0"/>
          </a:p>
        </p:txBody>
      </p:sp>
      <p:sp>
        <p:nvSpPr>
          <p:cNvPr id="5" name="TextBox 4"/>
          <p:cNvSpPr txBox="1"/>
          <p:nvPr/>
        </p:nvSpPr>
        <p:spPr>
          <a:xfrm>
            <a:off x="571472" y="714356"/>
            <a:ext cx="3643338" cy="1938992"/>
          </a:xfrm>
          <a:prstGeom prst="rect">
            <a:avLst/>
          </a:prstGeom>
          <a:noFill/>
        </p:spPr>
        <p:txBody>
          <a:bodyPr wrap="square" rtlCol="0">
            <a:spAutoFit/>
          </a:bodyPr>
          <a:lstStyle/>
          <a:p>
            <a:r>
              <a:rPr lang="en-US" sz="2000" dirty="0">
                <a:latin typeface="Bell MT" pitchFamily="18" charset="0"/>
                <a:cs typeface="Times New Roman" pitchFamily="18" charset="0"/>
              </a:rPr>
              <a:t>Strategic plans are the process of thinking through the current mission of the organization with due cognizance  to current environmental conditions-both internal &amp; external</a:t>
            </a:r>
            <a:r>
              <a:rPr lang="en-US" dirty="0">
                <a:latin typeface="Times New Roman" pitchFamily="18" charset="0"/>
                <a:cs typeface="Times New Roman" pitchFamily="18" charset="0"/>
              </a:rPr>
              <a:t>.</a:t>
            </a:r>
          </a:p>
        </p:txBody>
      </p:sp>
      <p:sp>
        <p:nvSpPr>
          <p:cNvPr id="6" name="TextBox 5"/>
          <p:cNvSpPr txBox="1"/>
          <p:nvPr/>
        </p:nvSpPr>
        <p:spPr>
          <a:xfrm>
            <a:off x="500034" y="2857496"/>
            <a:ext cx="7500990" cy="4001095"/>
          </a:xfrm>
          <a:prstGeom prst="rect">
            <a:avLst/>
          </a:prstGeom>
          <a:noFill/>
        </p:spPr>
        <p:txBody>
          <a:bodyPr wrap="square" rtlCol="0">
            <a:spAutoFit/>
          </a:bodyPr>
          <a:lstStyle/>
          <a:p>
            <a:r>
              <a:rPr lang="en-US" u="sng" dirty="0">
                <a:blipFill>
                  <a:blip r:embed="rId4"/>
                  <a:tile tx="0" ty="0" sx="100000" sy="100000" flip="none" algn="tl"/>
                </a:blipFill>
                <a:effectLst>
                  <a:outerShdw blurRad="38100" dist="38100" dir="2700000" algn="tl">
                    <a:srgbClr val="000000">
                      <a:alpha val="43137"/>
                    </a:srgbClr>
                  </a:outerShdw>
                  <a:reflection blurRad="6350" stA="60000" endA="900" endPos="58000" dir="5400000" sy="-100000" algn="bl" rotWithShape="0"/>
                </a:effectLst>
                <a:latin typeface="Arnprior" pitchFamily="2" charset="0"/>
              </a:rPr>
              <a:t>HRD Vision:</a:t>
            </a:r>
          </a:p>
          <a:p>
            <a:endParaRPr lang="en-US" sz="2000" dirty="0">
              <a:latin typeface="Bell MT" pitchFamily="18" charset="0"/>
              <a:cs typeface="Times New Roman" pitchFamily="18" charset="0"/>
            </a:endParaRPr>
          </a:p>
          <a:p>
            <a:r>
              <a:rPr lang="en-US" sz="2000" dirty="0">
                <a:latin typeface="Bell MT" pitchFamily="18" charset="0"/>
                <a:cs typeface="Times New Roman" pitchFamily="18" charset="0"/>
              </a:rPr>
              <a:t>HRD vision is the category of intensions which are broad, and forward thinking. It describes aspirations for the future, but it does not specify the means to achieve the desired results</a:t>
            </a:r>
            <a:r>
              <a:rPr lang="en-US" dirty="0"/>
              <a:t>.</a:t>
            </a:r>
          </a:p>
          <a:p>
            <a:r>
              <a:rPr lang="en-US" u="sng" dirty="0">
                <a:blipFill>
                  <a:blip r:embed="rId4"/>
                  <a:tile tx="0" ty="0" sx="100000" sy="100000" flip="none" algn="tl"/>
                </a:blipFill>
                <a:effectLst>
                  <a:outerShdw blurRad="38100" dist="38100" dir="2700000" algn="tl">
                    <a:srgbClr val="000000">
                      <a:alpha val="43137"/>
                    </a:srgbClr>
                  </a:outerShdw>
                  <a:reflection blurRad="6350" stA="60000" endA="900" endPos="60000" dist="29997" dir="5400000" sy="-100000" algn="bl" rotWithShape="0"/>
                </a:effectLst>
                <a:latin typeface="Arnprior" pitchFamily="2" charset="0"/>
              </a:rPr>
              <a:t>HRD Mission:</a:t>
            </a:r>
          </a:p>
          <a:p>
            <a:endParaRPr lang="en-US" dirty="0"/>
          </a:p>
          <a:p>
            <a:r>
              <a:rPr lang="en-US" dirty="0"/>
              <a:t> </a:t>
            </a:r>
            <a:r>
              <a:rPr lang="en-US" sz="2000" dirty="0">
                <a:latin typeface="Bell MT" pitchFamily="18" charset="0"/>
              </a:rPr>
              <a:t>HRD Mission statement attempts to answer the following questions:</a:t>
            </a:r>
          </a:p>
          <a:p>
            <a:pPr>
              <a:buFont typeface="Wingdings" pitchFamily="2" charset="2"/>
              <a:buChar char="ü"/>
            </a:pPr>
            <a:r>
              <a:rPr lang="en-US" sz="2000" dirty="0">
                <a:latin typeface="Bell MT" pitchFamily="18" charset="0"/>
              </a:rPr>
              <a:t>The basic purpose of the organization</a:t>
            </a:r>
          </a:p>
          <a:p>
            <a:pPr>
              <a:buFont typeface="Wingdings" pitchFamily="2" charset="2"/>
              <a:buChar char="ü"/>
            </a:pPr>
            <a:r>
              <a:rPr lang="en-US" sz="2000" dirty="0">
                <a:latin typeface="Bell MT" pitchFamily="18" charset="0"/>
              </a:rPr>
              <a:t>Unique or distinctiveness of organization</a:t>
            </a:r>
          </a:p>
          <a:p>
            <a:pPr>
              <a:buFont typeface="Wingdings" pitchFamily="2" charset="2"/>
              <a:buChar char="ü"/>
            </a:pPr>
            <a:r>
              <a:rPr lang="en-US" sz="2000" dirty="0">
                <a:latin typeface="Bell MT" pitchFamily="18" charset="0"/>
              </a:rPr>
              <a:t>Likely difference in business three to five year in future</a:t>
            </a:r>
          </a:p>
          <a:p>
            <a:pPr>
              <a:buFont typeface="Wingdings" pitchFamily="2" charset="2"/>
              <a:buChar char="ü"/>
            </a:pPr>
            <a:r>
              <a:rPr lang="en-US" sz="2000" dirty="0">
                <a:latin typeface="Bell MT" pitchFamily="18" charset="0"/>
              </a:rPr>
              <a:t>Principal customers clients or key market segments.</a:t>
            </a:r>
          </a:p>
          <a:p>
            <a:pPr>
              <a:buFont typeface="Wingdings" pitchFamily="2" charset="2"/>
              <a:buChar char="ü"/>
            </a:pPr>
            <a:r>
              <a:rPr lang="en-US" sz="2000" dirty="0">
                <a:latin typeface="Bell MT" pitchFamily="18" charset="0"/>
              </a:rPr>
              <a:t>Principal good and services in present and future</a:t>
            </a:r>
          </a:p>
        </p:txBody>
      </p:sp>
    </p:spTree>
  </p:cSld>
  <p:clrMapOvr>
    <a:masterClrMapping/>
  </p:clrMapOvr>
  <p:transition>
    <p:pu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42910" y="357166"/>
            <a:ext cx="1742785" cy="369332"/>
          </a:xfrm>
          <a:prstGeom prst="rect">
            <a:avLst/>
          </a:prstGeom>
        </p:spPr>
        <p:txBody>
          <a:bodyPr wrap="none">
            <a:spAutoFit/>
          </a:bodyPr>
          <a:lstStyle/>
          <a:p>
            <a:r>
              <a:rPr lang="en-US" u="sng" dirty="0">
                <a:blipFill>
                  <a:blip r:embed="rId2"/>
                  <a:tile tx="0" ty="0" sx="100000" sy="100000" flip="none" algn="tl"/>
                </a:blipFill>
                <a:effectLst>
                  <a:outerShdw blurRad="38100" dist="38100" dir="2700000" algn="tl">
                    <a:srgbClr val="000000">
                      <a:alpha val="43137"/>
                    </a:srgbClr>
                  </a:outerShdw>
                  <a:reflection blurRad="6350" stA="60000" endA="900" endPos="58000" dir="5400000" sy="-100000" algn="bl" rotWithShape="0"/>
                </a:effectLst>
                <a:latin typeface="Arnprior" pitchFamily="2" charset="0"/>
              </a:rPr>
              <a:t>HRD goals :</a:t>
            </a:r>
          </a:p>
        </p:txBody>
      </p:sp>
      <p:sp>
        <p:nvSpPr>
          <p:cNvPr id="4" name="TextBox 3"/>
          <p:cNvSpPr txBox="1"/>
          <p:nvPr/>
        </p:nvSpPr>
        <p:spPr>
          <a:xfrm>
            <a:off x="642910" y="928670"/>
            <a:ext cx="7358114" cy="707886"/>
          </a:xfrm>
          <a:prstGeom prst="rect">
            <a:avLst/>
          </a:prstGeom>
          <a:noFill/>
        </p:spPr>
        <p:txBody>
          <a:bodyPr wrap="square" rtlCol="0">
            <a:spAutoFit/>
          </a:bodyPr>
          <a:lstStyle/>
          <a:p>
            <a:r>
              <a:rPr lang="en-US" sz="2000" dirty="0">
                <a:latin typeface="Bell MT" pitchFamily="18" charset="0"/>
              </a:rPr>
              <a:t>Goals try to make the mission statement more specific and concrete. It concentrate on both financial and non-financial issues.</a:t>
            </a:r>
          </a:p>
        </p:txBody>
      </p:sp>
      <p:sp>
        <p:nvSpPr>
          <p:cNvPr id="5" name="Rectangle 4"/>
          <p:cNvSpPr/>
          <p:nvPr/>
        </p:nvSpPr>
        <p:spPr>
          <a:xfrm>
            <a:off x="714348" y="1714488"/>
            <a:ext cx="4701793" cy="369332"/>
          </a:xfrm>
          <a:prstGeom prst="rect">
            <a:avLst/>
          </a:prstGeom>
        </p:spPr>
        <p:txBody>
          <a:bodyPr wrap="square">
            <a:spAutoFit/>
          </a:bodyPr>
          <a:lstStyle/>
          <a:p>
            <a:r>
              <a:rPr lang="en-US" u="sng" dirty="0">
                <a:blipFill>
                  <a:blip r:embed="rId2"/>
                  <a:tile tx="0" ty="0" sx="100000" sy="100000" flip="none" algn="tl"/>
                </a:blipFill>
                <a:effectLst>
                  <a:outerShdw blurRad="38100" dist="38100" dir="2700000" algn="tl">
                    <a:srgbClr val="000000">
                      <a:alpha val="43137"/>
                    </a:srgbClr>
                  </a:outerShdw>
                  <a:reflection blurRad="6350" stA="60000" endA="900" endPos="58000" dir="5400000" sy="-100000" algn="bl" rotWithShape="0"/>
                </a:effectLst>
                <a:latin typeface="Arnprior" pitchFamily="2" charset="0"/>
              </a:rPr>
              <a:t>HRD Objectives :</a:t>
            </a:r>
          </a:p>
        </p:txBody>
      </p:sp>
      <p:sp>
        <p:nvSpPr>
          <p:cNvPr id="6" name="TextBox 5"/>
          <p:cNvSpPr txBox="1"/>
          <p:nvPr/>
        </p:nvSpPr>
        <p:spPr>
          <a:xfrm>
            <a:off x="714348" y="2285992"/>
            <a:ext cx="7286676" cy="1015663"/>
          </a:xfrm>
          <a:prstGeom prst="rect">
            <a:avLst/>
          </a:prstGeom>
          <a:noFill/>
        </p:spPr>
        <p:txBody>
          <a:bodyPr wrap="square" rtlCol="0">
            <a:spAutoFit/>
          </a:bodyPr>
          <a:lstStyle/>
          <a:p>
            <a:r>
              <a:rPr lang="en-US" sz="2000" dirty="0">
                <a:latin typeface="Bell MT" pitchFamily="18" charset="0"/>
              </a:rPr>
              <a:t>HRD objectives are the operational definitions. It can be measured, it indicates a time dimension &amp; it reduces misunderstanding and conflict.</a:t>
            </a:r>
          </a:p>
        </p:txBody>
      </p:sp>
      <p:pic>
        <p:nvPicPr>
          <p:cNvPr id="3074" name="Picture 2" descr="C:\Users\Swadhita\Desktop\HR downloads\HRD\Human-Resource-Developement-in-Indian-Software-Companies-Nalband-Nisar-9783639306118.jpg"/>
          <p:cNvPicPr>
            <a:picLocks noChangeAspect="1" noChangeArrowheads="1"/>
          </p:cNvPicPr>
          <p:nvPr/>
        </p:nvPicPr>
        <p:blipFill>
          <a:blip r:embed="rId3"/>
          <a:srcRect/>
          <a:stretch>
            <a:fillRect/>
          </a:stretch>
        </p:blipFill>
        <p:spPr bwMode="auto">
          <a:xfrm>
            <a:off x="1785918" y="3500438"/>
            <a:ext cx="4856882" cy="314324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blinds/>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805</TotalTime>
  <Words>791</Words>
  <Application>Microsoft Office PowerPoint</Application>
  <PresentationFormat>On-screen Show (4:3)</PresentationFormat>
  <Paragraphs>74</Paragraphs>
  <Slides>11</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11</vt:i4>
      </vt:variant>
    </vt:vector>
  </HeadingPairs>
  <TitlesOfParts>
    <vt:vector size="23" baseType="lpstr">
      <vt:lpstr>Algerian</vt:lpstr>
      <vt:lpstr>Arial</vt:lpstr>
      <vt:lpstr>Arnprior</vt:lpstr>
      <vt:lpstr>Baskerville Old Face</vt:lpstr>
      <vt:lpstr>Bell MT</vt:lpstr>
      <vt:lpstr>Bella Donna</vt:lpstr>
      <vt:lpstr>Broadway</vt:lpstr>
      <vt:lpstr>Times New Roman</vt:lpstr>
      <vt:lpstr>Trebuchet MS</vt:lpstr>
      <vt:lpstr>Wingdings</vt:lpstr>
      <vt:lpstr>Wingdings 2</vt:lpstr>
      <vt:lpstr>Opulent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Swadhita</dc:creator>
  <cp:lastModifiedBy>OWNER</cp:lastModifiedBy>
  <cp:revision>111</cp:revision>
  <dcterms:created xsi:type="dcterms:W3CDTF">2012-02-25T06:20:48Z</dcterms:created>
  <dcterms:modified xsi:type="dcterms:W3CDTF">2025-01-20T16:01:06Z</dcterms:modified>
</cp:coreProperties>
</file>